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  <p:embeddedFont>
      <p:font typeface="Montserrat Bold" panose="00000800000000000000" charset="0"/>
      <p:regular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Open Sans Extra Bold" panose="020B0604020202020204" charset="0"/>
      <p:regular r:id="rId44"/>
    </p:embeddedFont>
    <p:embeddedFont>
      <p:font typeface="Open Sans Light" panose="020B0306030504020204" pitchFamily="34" charset="0"/>
      <p:regular r:id="rId45"/>
      <p:italic r:id="rId46"/>
    </p:embeddedFont>
    <p:embeddedFont>
      <p:font typeface="Open Sans Light Bold" panose="020B0604020202020204" charset="0"/>
      <p:regular r:id="rId47"/>
    </p:embeddedFont>
    <p:embeddedFont>
      <p:font typeface="Rubik One" panose="020B0604020202020204" charset="-79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77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69.sv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6.svg"/><Relationship Id="rId7" Type="http://schemas.openxmlformats.org/officeDocument/2006/relationships/image" Target="../media/image2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Relationship Id="rId9" Type="http://schemas.openxmlformats.org/officeDocument/2006/relationships/image" Target="../media/image8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52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3297" y="2156738"/>
            <a:ext cx="2863333" cy="41772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57" y="766257"/>
            <a:ext cx="2928730" cy="47099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55215" y="2500680"/>
            <a:ext cx="2617987" cy="40446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30977" y="2752672"/>
            <a:ext cx="2654273" cy="39243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7546" y="4073193"/>
            <a:ext cx="2660066" cy="42778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68229" y="4501576"/>
            <a:ext cx="2916739" cy="42778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-843057" y="6212135"/>
            <a:ext cx="2924517" cy="42778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081460" y="4227887"/>
            <a:ext cx="2823403" cy="42778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171317" y="6414639"/>
            <a:ext cx="2789065" cy="39947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3000902" y="6457619"/>
            <a:ext cx="2778038" cy="40963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20894" y="6334013"/>
            <a:ext cx="2659843" cy="415600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7774932" y="3199510"/>
            <a:ext cx="9484368" cy="3941305"/>
            <a:chOff x="0" y="0"/>
            <a:chExt cx="12645824" cy="525507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339964"/>
              <a:ext cx="12645824" cy="1816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82"/>
                </a:lnSpc>
              </a:pPr>
              <a:r>
                <a:rPr lang="en-US" sz="8985">
                  <a:solidFill>
                    <a:srgbClr val="414B3B"/>
                  </a:solidFill>
                  <a:latin typeface="Rubik One"/>
                </a:rPr>
                <a:t>Stad en wijk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3473689" y="3966434"/>
              <a:ext cx="6305518" cy="1288639"/>
              <a:chOff x="0" y="0"/>
              <a:chExt cx="5570741" cy="113847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4262"/>
                <a:ext cx="5578487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5578487" h="1144961">
                    <a:moveTo>
                      <a:pt x="4639587" y="1133773"/>
                    </a:moveTo>
                    <a:cubicBezTo>
                      <a:pt x="4639587" y="1133773"/>
                      <a:pt x="4219834" y="1144961"/>
                      <a:pt x="3757249" y="1142339"/>
                    </a:cubicBezTo>
                    <a:cubicBezTo>
                      <a:pt x="2159957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3250746" y="7673"/>
                    </a:cubicBezTo>
                    <a:cubicBezTo>
                      <a:pt x="4000908" y="0"/>
                      <a:pt x="4464835" y="7673"/>
                      <a:pt x="4464835" y="7673"/>
                    </a:cubicBezTo>
                    <a:cubicBezTo>
                      <a:pt x="4833143" y="15152"/>
                      <a:pt x="5196455" y="84484"/>
                      <a:pt x="5394196" y="207066"/>
                    </a:cubicBezTo>
                    <a:cubicBezTo>
                      <a:pt x="5545213" y="300683"/>
                      <a:pt x="5578487" y="425358"/>
                      <a:pt x="5569346" y="577261"/>
                    </a:cubicBezTo>
                    <a:lnTo>
                      <a:pt x="5569346" y="577262"/>
                    </a:lnTo>
                    <a:cubicBezTo>
                      <a:pt x="5569346" y="891835"/>
                      <a:pt x="5286350" y="1105932"/>
                      <a:pt x="4639587" y="1133773"/>
                    </a:cubicBezTo>
                    <a:close/>
                  </a:path>
                </a:pathLst>
              </a:custGeom>
              <a:solidFill>
                <a:srgbClr val="414B3B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3777224" y="4110373"/>
              <a:ext cx="5698447" cy="924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79"/>
                </a:lnSpc>
                <a:spcBef>
                  <a:spcPct val="0"/>
                </a:spcBef>
              </a:pPr>
              <a:r>
                <a:rPr lang="en-US" sz="4199" spc="83">
                  <a:solidFill>
                    <a:srgbClr val="FFFFFF"/>
                  </a:solidFill>
                  <a:latin typeface="Montserrat"/>
                </a:rPr>
                <a:t>les 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253750" y="-57150"/>
              <a:ext cx="8745395" cy="698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288">
                  <a:solidFill>
                    <a:srgbClr val="414B3B"/>
                  </a:solidFill>
                  <a:latin typeface="Montserrat"/>
                </a:rPr>
                <a:t>LEERJAAR 3 | 06-10-2022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2453861"/>
            <a:ext cx="13801220" cy="233366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7673" y="2997939"/>
            <a:ext cx="14223779" cy="1392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8"/>
              </a:lnSpc>
            </a:pPr>
            <a:r>
              <a:rPr lang="en-US" sz="4590">
                <a:solidFill>
                  <a:srgbClr val="FFF9F3"/>
                </a:solidFill>
                <a:latin typeface="Rubik One"/>
              </a:rPr>
              <a:t>Noem een stad waar gentrificatie plaats vindt/ heeft gevonden?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217823" y="2453861"/>
            <a:ext cx="5070177" cy="78331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9895" y="4905929"/>
            <a:ext cx="19232757" cy="62596"/>
          </a:xfrm>
          <a:prstGeom prst="rect">
            <a:avLst/>
          </a:prstGeom>
          <a:solidFill>
            <a:srgbClr val="414B3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74061" y="769723"/>
            <a:ext cx="3928275" cy="51687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1476538" y="769723"/>
            <a:ext cx="3664900" cy="54625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0505">
            <a:off x="6921141" y="562874"/>
            <a:ext cx="392776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26562" y="1280714"/>
            <a:ext cx="1825751" cy="182575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39927" y="6958039"/>
            <a:ext cx="14008145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>
                <a:solidFill>
                  <a:srgbClr val="414B3B"/>
                </a:solidFill>
                <a:latin typeface="Rubik One"/>
              </a:rPr>
              <a:t>Wat is leefbaarheid en hoe kan je dit meten?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37592" y="2721756"/>
            <a:ext cx="6859526" cy="388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414B3B"/>
                </a:solidFill>
                <a:latin typeface="Rubik One"/>
              </a:rPr>
              <a:t>Welk(e) document(en) stelt de gemeente op?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2114032" y="1720511"/>
            <a:ext cx="4670477" cy="1882089"/>
            <a:chOff x="0" y="0"/>
            <a:chExt cx="5735829" cy="2311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35829" cy="2311400"/>
            </a:xfrm>
            <a:custGeom>
              <a:avLst/>
              <a:gdLst/>
              <a:ahLst/>
              <a:cxnLst/>
              <a:rect l="l" t="t" r="r" b="b"/>
              <a:pathLst>
                <a:path w="5735829" h="2311400">
                  <a:moveTo>
                    <a:pt x="543102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431029" y="2311400"/>
                  </a:lnTo>
                  <a:cubicBezTo>
                    <a:pt x="5599939" y="2311400"/>
                    <a:pt x="5735829" y="2175510"/>
                    <a:pt x="5735829" y="2006600"/>
                  </a:cubicBezTo>
                  <a:lnTo>
                    <a:pt x="5735829" y="304800"/>
                  </a:lnTo>
                  <a:cubicBezTo>
                    <a:pt x="5735829" y="135890"/>
                    <a:pt x="5599939" y="0"/>
                    <a:pt x="5431029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114032" y="4197425"/>
            <a:ext cx="4670477" cy="1882089"/>
            <a:chOff x="0" y="0"/>
            <a:chExt cx="5735829" cy="2311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35829" cy="2311400"/>
            </a:xfrm>
            <a:custGeom>
              <a:avLst/>
              <a:gdLst/>
              <a:ahLst/>
              <a:cxnLst/>
              <a:rect l="l" t="t" r="r" b="b"/>
              <a:pathLst>
                <a:path w="5735829" h="2311400">
                  <a:moveTo>
                    <a:pt x="543102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431029" y="2311400"/>
                  </a:lnTo>
                  <a:cubicBezTo>
                    <a:pt x="5599939" y="2311400"/>
                    <a:pt x="5735829" y="2175510"/>
                    <a:pt x="5735829" y="2006600"/>
                  </a:cubicBezTo>
                  <a:lnTo>
                    <a:pt x="5735829" y="304800"/>
                  </a:lnTo>
                  <a:cubicBezTo>
                    <a:pt x="5735829" y="135890"/>
                    <a:pt x="5599939" y="0"/>
                    <a:pt x="5431029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14032" y="6704703"/>
            <a:ext cx="4670477" cy="1882089"/>
            <a:chOff x="0" y="0"/>
            <a:chExt cx="573582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35829" cy="2311400"/>
            </a:xfrm>
            <a:custGeom>
              <a:avLst/>
              <a:gdLst/>
              <a:ahLst/>
              <a:cxnLst/>
              <a:rect l="l" t="t" r="r" b="b"/>
              <a:pathLst>
                <a:path w="5735829" h="2311400">
                  <a:moveTo>
                    <a:pt x="543102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431029" y="2311400"/>
                  </a:lnTo>
                  <a:cubicBezTo>
                    <a:pt x="5599939" y="2311400"/>
                    <a:pt x="5735829" y="2175510"/>
                    <a:pt x="5735829" y="2006600"/>
                  </a:cubicBezTo>
                  <a:lnTo>
                    <a:pt x="5735829" y="304800"/>
                  </a:lnTo>
                  <a:cubicBezTo>
                    <a:pt x="5735829" y="135890"/>
                    <a:pt x="5599939" y="0"/>
                    <a:pt x="5431029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714395" y="1966329"/>
            <a:ext cx="3556878" cy="1896664"/>
            <a:chOff x="0" y="0"/>
            <a:chExt cx="4742504" cy="252888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4742504" cy="1906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 spc="248">
                  <a:solidFill>
                    <a:srgbClr val="FFF9F3"/>
                  </a:solidFill>
                  <a:latin typeface="Montserrat"/>
                </a:rPr>
                <a:t>EEN PROVINCIALE VERORDENING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014917"/>
              <a:ext cx="4742504" cy="513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757959" y="4656488"/>
            <a:ext cx="3469751" cy="1406813"/>
            <a:chOff x="0" y="0"/>
            <a:chExt cx="4626334" cy="187575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57150"/>
              <a:ext cx="4626334" cy="121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23"/>
                </a:lnSpc>
                <a:spcBef>
                  <a:spcPct val="0"/>
                </a:spcBef>
              </a:pPr>
              <a:r>
                <a:rPr lang="en-US" sz="2659" spc="239">
                  <a:solidFill>
                    <a:srgbClr val="FFF9F3"/>
                  </a:solidFill>
                  <a:latin typeface="Montserrat"/>
                </a:rPr>
                <a:t>EEN STRUCTUURVISIE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61782"/>
              <a:ext cx="4626334" cy="513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96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80217" y="4059001"/>
            <a:ext cx="4400940" cy="633643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4467">
            <a:off x="2125367" y="274446"/>
            <a:ext cx="1704059" cy="254682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20319">
            <a:off x="427876" y="1662534"/>
            <a:ext cx="1336872" cy="1998042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2155036" y="7136789"/>
            <a:ext cx="4588468" cy="1410889"/>
            <a:chOff x="0" y="0"/>
            <a:chExt cx="6117958" cy="1881186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6117958" cy="1258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 spc="248">
                  <a:solidFill>
                    <a:srgbClr val="FFF9F3"/>
                  </a:solidFill>
                  <a:latin typeface="Montserrat"/>
                </a:rPr>
                <a:t>EEN BESTEMMINGSPLAN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367217"/>
              <a:ext cx="6117958" cy="513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45732" y="3908631"/>
            <a:ext cx="6859526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414B3B"/>
                </a:solidFill>
                <a:latin typeface="Rubik One"/>
              </a:rPr>
              <a:t>Wat weet je al over 'Civil Society'?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710359"/>
            <a:ext cx="4670477" cy="1882089"/>
            <a:chOff x="0" y="0"/>
            <a:chExt cx="5735829" cy="2311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35829" cy="2311400"/>
            </a:xfrm>
            <a:custGeom>
              <a:avLst/>
              <a:gdLst/>
              <a:ahLst/>
              <a:cxnLst/>
              <a:rect l="l" t="t" r="r" b="b"/>
              <a:pathLst>
                <a:path w="5735829" h="2311400">
                  <a:moveTo>
                    <a:pt x="543102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431029" y="2311400"/>
                  </a:lnTo>
                  <a:cubicBezTo>
                    <a:pt x="5599939" y="2311400"/>
                    <a:pt x="5735829" y="2175510"/>
                    <a:pt x="5735829" y="2006600"/>
                  </a:cubicBezTo>
                  <a:lnTo>
                    <a:pt x="5735829" y="304800"/>
                  </a:lnTo>
                  <a:cubicBezTo>
                    <a:pt x="5735829" y="135890"/>
                    <a:pt x="5599939" y="0"/>
                    <a:pt x="5431029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4187274"/>
            <a:ext cx="4670477" cy="1882089"/>
            <a:chOff x="0" y="0"/>
            <a:chExt cx="5735829" cy="2311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35829" cy="2311400"/>
            </a:xfrm>
            <a:custGeom>
              <a:avLst/>
              <a:gdLst/>
              <a:ahLst/>
              <a:cxnLst/>
              <a:rect l="l" t="t" r="r" b="b"/>
              <a:pathLst>
                <a:path w="5735829" h="2311400">
                  <a:moveTo>
                    <a:pt x="543102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431029" y="2311400"/>
                  </a:lnTo>
                  <a:cubicBezTo>
                    <a:pt x="5599939" y="2311400"/>
                    <a:pt x="5735829" y="2175510"/>
                    <a:pt x="5735829" y="2006600"/>
                  </a:cubicBezTo>
                  <a:lnTo>
                    <a:pt x="5735829" y="304800"/>
                  </a:lnTo>
                  <a:cubicBezTo>
                    <a:pt x="5735829" y="135890"/>
                    <a:pt x="5599939" y="0"/>
                    <a:pt x="5431029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6694552"/>
            <a:ext cx="4670477" cy="1882089"/>
            <a:chOff x="0" y="0"/>
            <a:chExt cx="573582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35829" cy="2311400"/>
            </a:xfrm>
            <a:custGeom>
              <a:avLst/>
              <a:gdLst/>
              <a:ahLst/>
              <a:cxnLst/>
              <a:rect l="l" t="t" r="r" b="b"/>
              <a:pathLst>
                <a:path w="5735829" h="2311400">
                  <a:moveTo>
                    <a:pt x="543102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431029" y="2311400"/>
                  </a:lnTo>
                  <a:cubicBezTo>
                    <a:pt x="5599939" y="2311400"/>
                    <a:pt x="5735829" y="2175510"/>
                    <a:pt x="5735829" y="2006600"/>
                  </a:cubicBezTo>
                  <a:lnTo>
                    <a:pt x="5735829" y="304800"/>
                  </a:lnTo>
                  <a:cubicBezTo>
                    <a:pt x="5735829" y="135890"/>
                    <a:pt x="5599939" y="0"/>
                    <a:pt x="5431029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85499" y="2360779"/>
            <a:ext cx="3556878" cy="925114"/>
            <a:chOff x="0" y="0"/>
            <a:chExt cx="4742504" cy="123348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57150"/>
              <a:ext cx="4742504" cy="611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 spc="248">
                  <a:solidFill>
                    <a:srgbClr val="FFF9F3"/>
                  </a:solidFill>
                  <a:latin typeface="Montserrat"/>
                </a:rPr>
                <a:t>IK KEN DE TERM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19517"/>
              <a:ext cx="4742504" cy="513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85499" y="4662549"/>
            <a:ext cx="3469751" cy="1406813"/>
            <a:chOff x="0" y="0"/>
            <a:chExt cx="4626334" cy="187575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57150"/>
              <a:ext cx="4626334" cy="121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23"/>
                </a:lnSpc>
                <a:spcBef>
                  <a:spcPct val="0"/>
                </a:spcBef>
              </a:pPr>
              <a:r>
                <a:rPr lang="en-US" sz="2659" spc="239">
                  <a:solidFill>
                    <a:srgbClr val="FFF9F3"/>
                  </a:solidFill>
                  <a:latin typeface="Montserrat"/>
                </a:rPr>
                <a:t>IK KEN DE TERM NIET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61782"/>
              <a:ext cx="4626334" cy="513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96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651813" y="3951772"/>
            <a:ext cx="4400940" cy="633643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4467">
            <a:off x="15428697" y="1062581"/>
            <a:ext cx="1704059" cy="254682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20319">
            <a:off x="12983377" y="1824315"/>
            <a:ext cx="1336872" cy="1998042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110708" y="7165751"/>
            <a:ext cx="4588468" cy="1410889"/>
            <a:chOff x="0" y="0"/>
            <a:chExt cx="6117958" cy="1881186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57150"/>
              <a:ext cx="6117958" cy="1258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0"/>
                </a:lnSpc>
              </a:pPr>
              <a:r>
                <a:rPr lang="en-US" sz="2764" spc="248">
                  <a:solidFill>
                    <a:srgbClr val="FFF9F3"/>
                  </a:solidFill>
                  <a:latin typeface="Montserrat"/>
                </a:rPr>
                <a:t>IK HEB ER OOIT EENS VAN GEHOORD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367217"/>
              <a:ext cx="6117958" cy="513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700337">
            <a:off x="-1185601" y="10114138"/>
            <a:ext cx="19232757" cy="62596"/>
          </a:xfrm>
          <a:prstGeom prst="rect">
            <a:avLst/>
          </a:prstGeom>
          <a:solidFill>
            <a:srgbClr val="414B3B"/>
          </a:solidFill>
        </p:spPr>
      </p:sp>
      <p:grpSp>
        <p:nvGrpSpPr>
          <p:cNvPr id="3" name="Group 3"/>
          <p:cNvGrpSpPr/>
          <p:nvPr/>
        </p:nvGrpSpPr>
        <p:grpSpPr>
          <a:xfrm rot="380766">
            <a:off x="-19470401" y="3883962"/>
            <a:ext cx="29156209" cy="3892233"/>
            <a:chOff x="0" y="0"/>
            <a:chExt cx="38874945" cy="518964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3537"/>
            <a:stretch>
              <a:fillRect/>
            </a:stretch>
          </p:blipFill>
          <p:spPr>
            <a:xfrm>
              <a:off x="19437473" y="0"/>
              <a:ext cx="19437473" cy="518964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3537"/>
            <a:stretch>
              <a:fillRect/>
            </a:stretch>
          </p:blipFill>
          <p:spPr>
            <a:xfrm>
              <a:off x="0" y="0"/>
              <a:ext cx="19437473" cy="5189644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4862" y="2858824"/>
            <a:ext cx="10081113" cy="18695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82560">
            <a:off x="206230" y="5131455"/>
            <a:ext cx="2300073" cy="28300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3617"/>
          <a:stretch>
            <a:fillRect/>
          </a:stretch>
        </p:blipFill>
        <p:spPr>
          <a:xfrm>
            <a:off x="6494201" y="8289217"/>
            <a:ext cx="4138615" cy="217286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796085" y="1839430"/>
            <a:ext cx="6463215" cy="6608140"/>
            <a:chOff x="0" y="0"/>
            <a:chExt cx="8617621" cy="88108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8617621" cy="259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414B3B"/>
                  </a:solidFill>
                  <a:latin typeface="Rubik One"/>
                </a:rPr>
                <a:t>Wat gaan we doen?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840833"/>
              <a:ext cx="8617621" cy="3970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Terugblik op voorgaande lessen</a:t>
              </a:r>
            </a:p>
            <a:p>
              <a:pPr marL="561339" lvl="1" indent="-280669">
                <a:lnSpc>
                  <a:spcPts val="3639"/>
                </a:lnSpc>
                <a:buFont typeface="Arial"/>
                <a:buChar char="•"/>
              </a:pPr>
              <a:r>
                <a:rPr lang="en-US" sz="2599" spc="51">
                  <a:solidFill>
                    <a:srgbClr val="000000"/>
                  </a:solidFill>
                  <a:latin typeface="Montserrat Bold"/>
                </a:rPr>
                <a:t> Nieuwe uitleg integrale aanpak en civil   society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Waar denk ik aan bij...... opdracht 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Uitwerken excursie Rotterdam 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Expertles Omgevingswet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Misschien buurttuin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73461" y="992714"/>
            <a:ext cx="1005070" cy="100507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45694" y="6546488"/>
            <a:ext cx="2177103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46290" y="2460423"/>
            <a:ext cx="2643730" cy="76850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67" b="1367"/>
          <a:stretch>
            <a:fillRect/>
          </a:stretch>
        </p:blipFill>
        <p:spPr>
          <a:xfrm>
            <a:off x="8468555" y="3304957"/>
            <a:ext cx="9819445" cy="697251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28700"/>
            <a:ext cx="4548088" cy="645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000000"/>
                </a:solidFill>
                <a:latin typeface="Rubik One"/>
              </a:rPr>
              <a:t>Begrippen​</a:t>
            </a:r>
          </a:p>
          <a:p>
            <a:pPr>
              <a:lnSpc>
                <a:spcPts val="3600"/>
              </a:lnSpc>
              <a:spcBef>
                <a:spcPct val="0"/>
              </a:spcBef>
            </a:pPr>
            <a:endParaRPr lang="en-US" sz="6399">
              <a:solidFill>
                <a:srgbClr val="000000"/>
              </a:solidFill>
              <a:latin typeface="Rubik One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Burgerparticipatie ​</a:t>
            </a:r>
          </a:p>
          <a:p>
            <a:pPr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Arbeidsparticipatie​</a:t>
            </a:r>
          </a:p>
          <a:p>
            <a:pPr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Bewonersparticipatie​</a:t>
            </a:r>
          </a:p>
          <a:p>
            <a:pPr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Burgerparticipatie​</a:t>
            </a:r>
          </a:p>
          <a:p>
            <a:pPr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Civil society​</a:t>
            </a:r>
          </a:p>
          <a:p>
            <a:pPr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Rubik One"/>
              </a:rPr>
              <a:t>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57300"/>
            <a:ext cx="9428754" cy="777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Open Sans Light Bold"/>
              </a:rPr>
              <a:t>Participatiesamenleving -&gt; Wat houdt dat in?​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450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Is een samenleving waarin iedereen die dat kan verantwoordelijkheid neemt voor zijn of haar eigen leven en omgeving, zonder hulp van de (landelijke) overheid.​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​Wat kunnen voor- en of nadelen zijn van de participatiesamenleving?​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69949" y="4119191"/>
            <a:ext cx="2121795" cy="61678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291744" y="4546322"/>
            <a:ext cx="2853498" cy="61678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30546" y="1028700"/>
            <a:ext cx="9428754" cy="594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Open Sans Light Bold"/>
              </a:rPr>
              <a:t>Participatiesamenleving -&gt; Wat houdt dat in?​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endParaRPr lang="en-US" sz="450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5400"/>
              </a:lnSpc>
              <a:spcBef>
                <a:spcPct val="0"/>
              </a:spcBef>
            </a:pPr>
            <a:endParaRPr lang="en-US" sz="450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450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Schooltv: Van verzorgingsstaat naar participatiesamenleving - De burger moet het zelf doen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4218251"/>
            <a:ext cx="2121795" cy="61678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122672" y="3554098"/>
            <a:ext cx="2601728" cy="56236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30546" y="1028700"/>
            <a:ext cx="9428754" cy="822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Open Sans Light"/>
              </a:rPr>
              <a:t>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Open Sans Light Bold"/>
              </a:rPr>
              <a:t>Participatiesamenleving</a:t>
            </a:r>
            <a:r>
              <a:rPr lang="en-US" sz="4500" dirty="0">
                <a:solidFill>
                  <a:srgbClr val="000000"/>
                </a:solidFill>
                <a:latin typeface="Open Sans Light Bold"/>
              </a:rPr>
              <a:t> -&gt; Wat </a:t>
            </a:r>
            <a:r>
              <a:rPr lang="en-US" sz="4500" dirty="0" err="1">
                <a:solidFill>
                  <a:srgbClr val="000000"/>
                </a:solidFill>
                <a:latin typeface="Open Sans Light Bold"/>
              </a:rPr>
              <a:t>houdt</a:t>
            </a:r>
            <a:r>
              <a:rPr lang="en-US" sz="4500" dirty="0">
                <a:solidFill>
                  <a:srgbClr val="000000"/>
                </a:solidFill>
                <a:latin typeface="Open Sans Light Bold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Open Sans Light Bold"/>
              </a:rPr>
              <a:t>dat</a:t>
            </a:r>
            <a:r>
              <a:rPr lang="en-US" sz="4500" dirty="0">
                <a:solidFill>
                  <a:srgbClr val="000000"/>
                </a:solidFill>
                <a:latin typeface="Open Sans Light Bold"/>
              </a:rPr>
              <a:t> in?​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endParaRPr lang="en-US" sz="4500" dirty="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5400"/>
              </a:lnSpc>
              <a:spcBef>
                <a:spcPct val="0"/>
              </a:spcBef>
            </a:pPr>
            <a:endParaRPr lang="en-US" sz="4500" dirty="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4500" dirty="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Schooltv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: Van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verzorgingsstaat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naar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participatiesamenleving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- De burger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moet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het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zelf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doen</a:t>
            </a:r>
            <a:endParaRPr lang="en-US" sz="3000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Open Sans Light"/>
            </a:endParaRPr>
          </a:p>
          <a:p>
            <a:pPr marL="647700" lvl="1" indent="-323850" algn="ctr">
              <a:lnSpc>
                <a:spcPts val="36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Betrekken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van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lageropgeleiden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autochtonen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migranten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bij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Nederlandse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samenleving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.​</a:t>
            </a:r>
          </a:p>
          <a:p>
            <a:pPr marL="647700" lvl="1" indent="-323850" algn="ctr">
              <a:lnSpc>
                <a:spcPts val="36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in 2013 was de VVD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en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PVDA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aan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de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macht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Gericht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 op </a:t>
            </a:r>
            <a:r>
              <a:rPr lang="en-US" sz="3000" dirty="0" err="1">
                <a:solidFill>
                  <a:srgbClr val="000000"/>
                </a:solidFill>
                <a:latin typeface="Open Sans Light"/>
              </a:rPr>
              <a:t>bezuinigen</a:t>
            </a:r>
            <a:r>
              <a:rPr lang="en-US" sz="3000" dirty="0">
                <a:solidFill>
                  <a:srgbClr val="000000"/>
                </a:solidFill>
                <a:latin typeface="Open Sans Light"/>
              </a:rPr>
              <a:t>.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Open Sans Light"/>
              </a:rPr>
              <a:t>​​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E6C9C0-189B-E18B-3322-D3B356B6D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4218251"/>
            <a:ext cx="2121795" cy="616780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DAF5F4F-0857-8A61-D2A7-F8FACB2BF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122672" y="3554098"/>
            <a:ext cx="2601728" cy="56236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377" y="0"/>
            <a:ext cx="18003246" cy="571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Open Sans Light Bold"/>
              </a:rPr>
              <a:t>Participatiesamenleving -&gt; Wat houdt dat in?​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450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Is een samenleving waarin iedereen die dat kan verantwoordelijkheid neemt voor zijn of haar eigen leven en omgeving, zonder hulp van de (landelijke) overheid.​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​Wat kunnen voor- en of nadelen zijn van de participatiesamenleving?​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49997" y="6317416"/>
            <a:ext cx="8940805" cy="375513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8194985"/>
            <a:ext cx="18145623" cy="55914"/>
          </a:xfrm>
          <a:prstGeom prst="rect">
            <a:avLst/>
          </a:prstGeom>
          <a:solidFill>
            <a:srgbClr val="171717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866800"/>
            <a:ext cx="2570412" cy="69249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56982" y="5715000"/>
            <a:ext cx="2580466" cy="67602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90677" y="4673686"/>
            <a:ext cx="3513636" cy="10413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43141" y="4260770"/>
            <a:ext cx="3184637" cy="631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700337">
            <a:off x="-1185601" y="10114138"/>
            <a:ext cx="19232757" cy="62596"/>
          </a:xfrm>
          <a:prstGeom prst="rect">
            <a:avLst/>
          </a:prstGeom>
          <a:solidFill>
            <a:srgbClr val="414B3B"/>
          </a:solidFill>
        </p:spPr>
      </p:sp>
      <p:grpSp>
        <p:nvGrpSpPr>
          <p:cNvPr id="3" name="Group 3"/>
          <p:cNvGrpSpPr/>
          <p:nvPr/>
        </p:nvGrpSpPr>
        <p:grpSpPr>
          <a:xfrm rot="380766">
            <a:off x="-19470401" y="3883962"/>
            <a:ext cx="29156209" cy="3892233"/>
            <a:chOff x="0" y="0"/>
            <a:chExt cx="38874945" cy="518964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3537"/>
            <a:stretch>
              <a:fillRect/>
            </a:stretch>
          </p:blipFill>
          <p:spPr>
            <a:xfrm>
              <a:off x="19437473" y="0"/>
              <a:ext cx="19437473" cy="518964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3537"/>
            <a:stretch>
              <a:fillRect/>
            </a:stretch>
          </p:blipFill>
          <p:spPr>
            <a:xfrm>
              <a:off x="0" y="0"/>
              <a:ext cx="19437473" cy="5189644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4862" y="2858824"/>
            <a:ext cx="10081113" cy="18695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82560">
            <a:off x="206230" y="5131455"/>
            <a:ext cx="2300073" cy="28300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3617"/>
          <a:stretch>
            <a:fillRect/>
          </a:stretch>
        </p:blipFill>
        <p:spPr>
          <a:xfrm>
            <a:off x="6494201" y="8289217"/>
            <a:ext cx="4138615" cy="217286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796085" y="1877530"/>
            <a:ext cx="6463215" cy="6531940"/>
            <a:chOff x="0" y="0"/>
            <a:chExt cx="8617621" cy="87092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8617621" cy="259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414B3B"/>
                  </a:solidFill>
                  <a:latin typeface="Rubik One"/>
                </a:rPr>
                <a:t>Wat gaan we doen?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840833"/>
              <a:ext cx="8617621" cy="3868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Terugblik op voorgaande lessen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Nieuwe uitleg integrale aanpak en civil   society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Waar denk ik aan bij...... opdracht 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Uitwerken excursie Rotterdam 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Expertles Omgevingswet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Misschien buurttuin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73461" y="992714"/>
            <a:ext cx="1005070" cy="100507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45694" y="6546488"/>
            <a:ext cx="2177103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46290" y="2460423"/>
            <a:ext cx="2643730" cy="76850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377" y="0"/>
            <a:ext cx="18003246" cy="571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Open Sans Light Bold"/>
              </a:rPr>
              <a:t>Participatiesamenleving -&gt; Wat houdt dat in?​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4500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Is een samenleving waarin iedereen die dat kan verantwoordelijkheid neemt voor zijn of haar eigen leven en omgeving, zonder hulp van de (landelijke) overheid.​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​Wat kunnen voor- en of nadelen zijn van de participatiesamenleving?​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7144" y="4400827"/>
            <a:ext cx="9714946" cy="48574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07802" y="4400827"/>
            <a:ext cx="9714946" cy="48574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42377" y="4634525"/>
            <a:ext cx="9020845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Participatiesamenleving is goedkoper dan de verzorgingsstaat. 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Het zou de vrijheid van de burgers moeten bevorderen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Burgers zouden geprikkeld moeten worden voor meer verantwoordelijkheid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Een 'doe-democratie'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16991" y="4634525"/>
            <a:ext cx="7821981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'zoek het zelf maar uit'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klassenmaatschappij - vergroot de ongelijkheid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mensen zijn afhankelijker -&gt; meer druk op de mantelzorg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van publieke dienstverlening naar efficiënt en geld gericht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533" y="194844"/>
            <a:ext cx="9454050" cy="989731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44814" r="64040" b="16003"/>
          <a:stretch>
            <a:fillRect/>
          </a:stretch>
        </p:blipFill>
        <p:spPr>
          <a:xfrm>
            <a:off x="10721072" y="1028700"/>
            <a:ext cx="7214537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700337">
            <a:off x="-1185601" y="10114138"/>
            <a:ext cx="19232757" cy="62596"/>
          </a:xfrm>
          <a:prstGeom prst="rect">
            <a:avLst/>
          </a:prstGeom>
          <a:solidFill>
            <a:srgbClr val="414B3B"/>
          </a:solidFill>
        </p:spPr>
      </p:sp>
      <p:grpSp>
        <p:nvGrpSpPr>
          <p:cNvPr id="3" name="Group 3"/>
          <p:cNvGrpSpPr/>
          <p:nvPr/>
        </p:nvGrpSpPr>
        <p:grpSpPr>
          <a:xfrm rot="380766">
            <a:off x="-19470401" y="3883962"/>
            <a:ext cx="29156209" cy="3892233"/>
            <a:chOff x="0" y="0"/>
            <a:chExt cx="38874945" cy="518964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3537"/>
            <a:stretch>
              <a:fillRect/>
            </a:stretch>
          </p:blipFill>
          <p:spPr>
            <a:xfrm>
              <a:off x="19437473" y="0"/>
              <a:ext cx="19437473" cy="518964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3537"/>
            <a:stretch>
              <a:fillRect/>
            </a:stretch>
          </p:blipFill>
          <p:spPr>
            <a:xfrm>
              <a:off x="0" y="0"/>
              <a:ext cx="19437473" cy="5189644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4862" y="2858824"/>
            <a:ext cx="10081113" cy="18695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82560">
            <a:off x="206230" y="5131455"/>
            <a:ext cx="2300073" cy="28300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3617"/>
          <a:stretch>
            <a:fillRect/>
          </a:stretch>
        </p:blipFill>
        <p:spPr>
          <a:xfrm>
            <a:off x="6494201" y="8289217"/>
            <a:ext cx="4138615" cy="217286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796085" y="1858480"/>
            <a:ext cx="6463215" cy="6570040"/>
            <a:chOff x="0" y="0"/>
            <a:chExt cx="8617621" cy="87600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8617621" cy="259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414B3B"/>
                  </a:solidFill>
                  <a:latin typeface="Rubik One"/>
                </a:rPr>
                <a:t>Wat gaan we doen?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840833"/>
              <a:ext cx="8617621" cy="3919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Terugblik op voorgaande lessen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000000"/>
                  </a:solidFill>
                  <a:latin typeface="Montserrat Bold"/>
                </a:rPr>
                <a:t> </a:t>
              </a:r>
              <a:r>
                <a:rPr lang="en-US" sz="2400" spc="48">
                  <a:solidFill>
                    <a:srgbClr val="171717"/>
                  </a:solidFill>
                  <a:latin typeface="Montserrat"/>
                </a:rPr>
                <a:t>Nieuwe uitleg integrale aanpak en civil   society</a:t>
              </a:r>
            </a:p>
            <a:p>
              <a:pPr marL="561339" lvl="1" indent="-280669">
                <a:lnSpc>
                  <a:spcPts val="3639"/>
                </a:lnSpc>
                <a:buFont typeface="Arial"/>
                <a:buChar char="•"/>
              </a:pPr>
              <a:r>
                <a:rPr lang="en-US" sz="2599" spc="51">
                  <a:solidFill>
                    <a:srgbClr val="000000"/>
                  </a:solidFill>
                  <a:latin typeface="Montserrat Bold"/>
                </a:rPr>
                <a:t> Waar denk ik aan bij...... opdracht 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Uitwerken excursie Rotterdam 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Expertles Omgevingswet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Misschien buurttuin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73461" y="992714"/>
            <a:ext cx="1005070" cy="100507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45694" y="6546488"/>
            <a:ext cx="2177103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46290" y="2460423"/>
            <a:ext cx="2643730" cy="76850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28103" y="74514"/>
            <a:ext cx="14031794" cy="10137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45045" y="3182612"/>
            <a:ext cx="13797911" cy="378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3"/>
              </a:lnSpc>
            </a:pPr>
            <a:r>
              <a:rPr lang="en-US" sz="7195">
                <a:solidFill>
                  <a:srgbClr val="000000"/>
                </a:solidFill>
                <a:latin typeface="Open Sans Extra Bold"/>
              </a:rPr>
              <a:t>Maak samen een mindmap  waar moet jullie Civil Society stad aan voldoen?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700337">
            <a:off x="-1185601" y="10114138"/>
            <a:ext cx="19232757" cy="62596"/>
          </a:xfrm>
          <a:prstGeom prst="rect">
            <a:avLst/>
          </a:prstGeom>
          <a:solidFill>
            <a:srgbClr val="414B3B"/>
          </a:solidFill>
        </p:spPr>
      </p:sp>
      <p:grpSp>
        <p:nvGrpSpPr>
          <p:cNvPr id="3" name="Group 3"/>
          <p:cNvGrpSpPr/>
          <p:nvPr/>
        </p:nvGrpSpPr>
        <p:grpSpPr>
          <a:xfrm rot="380766">
            <a:off x="-19470401" y="3883962"/>
            <a:ext cx="29156209" cy="3892233"/>
            <a:chOff x="0" y="0"/>
            <a:chExt cx="38874945" cy="518964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3537"/>
            <a:stretch>
              <a:fillRect/>
            </a:stretch>
          </p:blipFill>
          <p:spPr>
            <a:xfrm>
              <a:off x="19437473" y="0"/>
              <a:ext cx="19437473" cy="518964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3537"/>
            <a:stretch>
              <a:fillRect/>
            </a:stretch>
          </p:blipFill>
          <p:spPr>
            <a:xfrm>
              <a:off x="0" y="0"/>
              <a:ext cx="19437473" cy="5189644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4862" y="2858824"/>
            <a:ext cx="10081113" cy="18695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82560">
            <a:off x="206230" y="5131455"/>
            <a:ext cx="2300073" cy="28300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3617"/>
          <a:stretch>
            <a:fillRect/>
          </a:stretch>
        </p:blipFill>
        <p:spPr>
          <a:xfrm>
            <a:off x="6494201" y="8289217"/>
            <a:ext cx="4138615" cy="217286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796085" y="1858480"/>
            <a:ext cx="6463215" cy="6570040"/>
            <a:chOff x="0" y="0"/>
            <a:chExt cx="8617621" cy="87600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8617621" cy="259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414B3B"/>
                  </a:solidFill>
                  <a:latin typeface="Rubik One"/>
                </a:rPr>
                <a:t>Wat gaan we doen?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840833"/>
              <a:ext cx="8617621" cy="3919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Terugblik op voorgaande lessen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000000"/>
                  </a:solidFill>
                  <a:latin typeface="Montserrat Bold"/>
                </a:rPr>
                <a:t> </a:t>
              </a:r>
              <a:r>
                <a:rPr lang="en-US" sz="2400" spc="48">
                  <a:solidFill>
                    <a:srgbClr val="171717"/>
                  </a:solidFill>
                  <a:latin typeface="Montserrat"/>
                </a:rPr>
                <a:t>Nieuwe uitleg integrale aanpak en civil   society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Waar denk ik aan bij...... opdracht </a:t>
              </a:r>
            </a:p>
            <a:p>
              <a:pPr marL="561339" lvl="1" indent="-280669">
                <a:lnSpc>
                  <a:spcPts val="3639"/>
                </a:lnSpc>
                <a:buFont typeface="Arial"/>
                <a:buChar char="•"/>
              </a:pPr>
              <a:r>
                <a:rPr lang="en-US" sz="2599" spc="51">
                  <a:solidFill>
                    <a:srgbClr val="414B3B"/>
                  </a:solidFill>
                  <a:latin typeface="Montserrat Bold"/>
                </a:rPr>
                <a:t> </a:t>
              </a:r>
              <a:r>
                <a:rPr lang="en-US" sz="2599" spc="51">
                  <a:solidFill>
                    <a:srgbClr val="171717"/>
                  </a:solidFill>
                  <a:latin typeface="Montserrat Bold"/>
                </a:rPr>
                <a:t>Uitwerken excursie Rotterdam</a:t>
              </a:r>
              <a:r>
                <a:rPr lang="en-US" sz="2599" spc="51">
                  <a:solidFill>
                    <a:srgbClr val="171717"/>
                  </a:solidFill>
                  <a:latin typeface="Montserrat"/>
                </a:rPr>
                <a:t> 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Expertles Omgevingswet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Misschien buurttuin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73461" y="992714"/>
            <a:ext cx="1005070" cy="100507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45694" y="6546488"/>
            <a:ext cx="2177103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46290" y="2460423"/>
            <a:ext cx="2643730" cy="768501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44100" y="630621"/>
            <a:ext cx="7315200" cy="168249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2842098"/>
            <a:ext cx="18288000" cy="685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Waarom en wanneer is de stad ontstaan?​ 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Wat zijn 3 belangrijke gebeurtenissen met betrekking tot de ontwikkeling van de stad?​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Wat zijn 3 kenmerkende gebouwen die je nu in de stad kan vinden en wat is functie van het gebouw?​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Wat is er uniek aan de stad?​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Vertel kort (de hoofdlijnen) wat er tijdens de Tweede Wereldoorlog is gebeurd in de stad? (Niet op toepassing voor Almere)​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Hoe verging het de stad na de Tweede Wereldoorlog? (Gericht op opbouwen en aantrekken van mensen)​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Wat zijn 2 burgerinitiatieven die er in de stad worden gehouden?​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Hoe wil de stad zich nu profileren op het gebied van duurzaamheid?​</a:t>
            </a:r>
          </a:p>
          <a:p>
            <a:pPr marL="647700" lvl="1" indent="-323850">
              <a:lnSpc>
                <a:spcPts val="36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Hoe is dat af te zien in de stad?​</a:t>
            </a:r>
          </a:p>
          <a:p>
            <a:pPr>
              <a:lnSpc>
                <a:spcPts val="3600"/>
              </a:lnSpc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endParaRPr lang="en-US" sz="300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Denk ook aan, wat willen jullie tijdens de excursie doen en bezichten? ​</a:t>
            </a: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Light"/>
              </a:rPr>
              <a:t>(bezienswaardigheden, waar pauze, lunchen, drankje enzovoort)​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81177" y="1028700"/>
            <a:ext cx="6463215" cy="3045790"/>
            <a:chOff x="0" y="0"/>
            <a:chExt cx="8617621" cy="4061053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8617621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414B3B"/>
                  </a:solidFill>
                  <a:latin typeface="Rubik One"/>
                </a:rPr>
                <a:t>Rotterdam...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545433"/>
              <a:ext cx="8617621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700337">
            <a:off x="-1185601" y="10114138"/>
            <a:ext cx="19232757" cy="62596"/>
          </a:xfrm>
          <a:prstGeom prst="rect">
            <a:avLst/>
          </a:prstGeom>
          <a:solidFill>
            <a:srgbClr val="414B3B"/>
          </a:solidFill>
        </p:spPr>
      </p:sp>
      <p:grpSp>
        <p:nvGrpSpPr>
          <p:cNvPr id="3" name="Group 3"/>
          <p:cNvGrpSpPr/>
          <p:nvPr/>
        </p:nvGrpSpPr>
        <p:grpSpPr>
          <a:xfrm rot="380766">
            <a:off x="-19470401" y="3883962"/>
            <a:ext cx="29156209" cy="3892233"/>
            <a:chOff x="0" y="0"/>
            <a:chExt cx="38874945" cy="518964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3537"/>
            <a:stretch>
              <a:fillRect/>
            </a:stretch>
          </p:blipFill>
          <p:spPr>
            <a:xfrm>
              <a:off x="19437473" y="0"/>
              <a:ext cx="19437473" cy="518964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3537"/>
            <a:stretch>
              <a:fillRect/>
            </a:stretch>
          </p:blipFill>
          <p:spPr>
            <a:xfrm>
              <a:off x="0" y="0"/>
              <a:ext cx="19437473" cy="5189644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4862" y="2858824"/>
            <a:ext cx="10081113" cy="18695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82560">
            <a:off x="206230" y="5131455"/>
            <a:ext cx="2300073" cy="28300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3617"/>
          <a:stretch>
            <a:fillRect/>
          </a:stretch>
        </p:blipFill>
        <p:spPr>
          <a:xfrm>
            <a:off x="6494201" y="8289217"/>
            <a:ext cx="4138615" cy="217286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796085" y="1858480"/>
            <a:ext cx="6463215" cy="6570040"/>
            <a:chOff x="0" y="0"/>
            <a:chExt cx="8617621" cy="876005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8617621" cy="259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414B3B"/>
                  </a:solidFill>
                  <a:latin typeface="Rubik One"/>
                </a:rPr>
                <a:t>Wat gaan we doen?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840833"/>
              <a:ext cx="8617621" cy="3919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Terugblik op voorgaande lessen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000000"/>
                  </a:solidFill>
                  <a:latin typeface="Montserrat Bold"/>
                </a:rPr>
                <a:t> </a:t>
              </a:r>
              <a:r>
                <a:rPr lang="en-US" sz="2400" spc="48">
                  <a:solidFill>
                    <a:srgbClr val="171717"/>
                  </a:solidFill>
                  <a:latin typeface="Montserrat"/>
                </a:rPr>
                <a:t>Nieuwe uitleg integrale aanpak en civil   society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Waar denk ik aan bij...... opdracht 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Uitwerken excursie Rotterdam </a:t>
              </a:r>
            </a:p>
            <a:p>
              <a:pPr marL="561339" lvl="1" indent="-280669">
                <a:lnSpc>
                  <a:spcPts val="3639"/>
                </a:lnSpc>
                <a:buFont typeface="Arial"/>
                <a:buChar char="•"/>
              </a:pPr>
              <a:r>
                <a:rPr lang="en-US" sz="2599" spc="51">
                  <a:solidFill>
                    <a:srgbClr val="171717"/>
                  </a:solidFill>
                  <a:latin typeface="Montserrat Bold"/>
                </a:rPr>
                <a:t> Expertles Omgevingswet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Misschien buurttuin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73461" y="992714"/>
            <a:ext cx="1005070" cy="100507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45694" y="6546488"/>
            <a:ext cx="2177103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46290" y="2460423"/>
            <a:ext cx="2643730" cy="768501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33450"/>
            <a:ext cx="18288000" cy="827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Jullie gaan gedurende het IBS je medestudenten uitleggen wat de omgevingswet is en wat het voor iedere specialisatie betekent... 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Duur: 30 min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Vorm: niet alleen presenteren maar verschillende werkvormen!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Jullie krijgen een UUR om dit uit te werken.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700337">
            <a:off x="-1185601" y="10114138"/>
            <a:ext cx="19232757" cy="62596"/>
          </a:xfrm>
          <a:prstGeom prst="rect">
            <a:avLst/>
          </a:prstGeom>
          <a:solidFill>
            <a:srgbClr val="414B3B"/>
          </a:solidFill>
        </p:spPr>
      </p:sp>
      <p:grpSp>
        <p:nvGrpSpPr>
          <p:cNvPr id="3" name="Group 3"/>
          <p:cNvGrpSpPr/>
          <p:nvPr/>
        </p:nvGrpSpPr>
        <p:grpSpPr>
          <a:xfrm rot="380766">
            <a:off x="-19470401" y="3883962"/>
            <a:ext cx="29156209" cy="3892233"/>
            <a:chOff x="0" y="0"/>
            <a:chExt cx="38874945" cy="518964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3537"/>
            <a:stretch>
              <a:fillRect/>
            </a:stretch>
          </p:blipFill>
          <p:spPr>
            <a:xfrm>
              <a:off x="19437473" y="0"/>
              <a:ext cx="19437473" cy="518964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3537"/>
            <a:stretch>
              <a:fillRect/>
            </a:stretch>
          </p:blipFill>
          <p:spPr>
            <a:xfrm>
              <a:off x="0" y="0"/>
              <a:ext cx="19437473" cy="5189644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4862" y="2858824"/>
            <a:ext cx="10081113" cy="18695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082560">
            <a:off x="206230" y="5131455"/>
            <a:ext cx="2300073" cy="28300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33617"/>
          <a:stretch>
            <a:fillRect/>
          </a:stretch>
        </p:blipFill>
        <p:spPr>
          <a:xfrm>
            <a:off x="6494201" y="8289217"/>
            <a:ext cx="4138615" cy="217286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796085" y="1859750"/>
            <a:ext cx="6463215" cy="6567500"/>
            <a:chOff x="0" y="0"/>
            <a:chExt cx="8617621" cy="8756666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8617621" cy="259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414B3B"/>
                  </a:solidFill>
                  <a:latin typeface="Rubik One"/>
                </a:rPr>
                <a:t>Wat gaan we doen?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840833"/>
              <a:ext cx="8617621" cy="3915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Terugblik op voorgaande lessen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000000"/>
                  </a:solidFill>
                  <a:latin typeface="Montserrat Bold"/>
                </a:rPr>
                <a:t> </a:t>
              </a:r>
              <a:r>
                <a:rPr lang="en-US" sz="2400" spc="48">
                  <a:solidFill>
                    <a:srgbClr val="171717"/>
                  </a:solidFill>
                  <a:latin typeface="Montserrat"/>
                </a:rPr>
                <a:t>Nieuwe uitleg integrale aanpak en civil   society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Waar denk ik aan bij...... opdracht 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414B3B"/>
                  </a:solidFill>
                  <a:latin typeface="Montserrat"/>
                </a:rPr>
                <a:t> Uitwerken excursie Rotterdam </a:t>
              </a:r>
            </a:p>
            <a:p>
              <a:pPr marL="518160" lvl="1" indent="-259080">
                <a:lnSpc>
                  <a:spcPts val="3359"/>
                </a:lnSpc>
                <a:buFont typeface="Arial"/>
                <a:buChar char="•"/>
              </a:pPr>
              <a:r>
                <a:rPr lang="en-US" sz="2400" spc="48">
                  <a:solidFill>
                    <a:srgbClr val="171717"/>
                  </a:solidFill>
                  <a:latin typeface="Montserrat"/>
                </a:rPr>
                <a:t> Expertles Omgevingswet</a:t>
              </a:r>
            </a:p>
            <a:p>
              <a:pPr marL="561339" lvl="1" indent="-280669">
                <a:lnSpc>
                  <a:spcPts val="3639"/>
                </a:lnSpc>
                <a:buFont typeface="Arial"/>
                <a:buChar char="•"/>
              </a:pPr>
              <a:r>
                <a:rPr lang="en-US" sz="2599" spc="51">
                  <a:solidFill>
                    <a:srgbClr val="000000"/>
                  </a:solidFill>
                  <a:latin typeface="Montserrat Bold"/>
                </a:rPr>
                <a:t> Misschien buurttuin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73461" y="992714"/>
            <a:ext cx="1005070" cy="100507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45694" y="6546488"/>
            <a:ext cx="2177103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46290" y="2460423"/>
            <a:ext cx="2643730" cy="768501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628" y="1028700"/>
            <a:ext cx="7683672" cy="2038090"/>
            <a:chOff x="0" y="0"/>
            <a:chExt cx="10244896" cy="2717453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0244896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79"/>
                </a:lnSpc>
              </a:pPr>
              <a:r>
                <a:rPr lang="en-US" sz="6399">
                  <a:solidFill>
                    <a:srgbClr val="414B3B"/>
                  </a:solidFill>
                  <a:latin typeface="Rubik One"/>
                </a:rPr>
                <a:t>Plan van aanpak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21798"/>
              <a:ext cx="10244896" cy="795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04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6899325" y="3634117"/>
            <a:ext cx="26590401" cy="493131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343456" y="856049"/>
            <a:ext cx="1960234" cy="196023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14B3B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3281"/>
          <a:stretch>
            <a:fillRect/>
          </a:stretch>
        </p:blipFill>
        <p:spPr>
          <a:xfrm>
            <a:off x="310322" y="6859152"/>
            <a:ext cx="2376577" cy="1674977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-379895" y="8502831"/>
            <a:ext cx="19232757" cy="62596"/>
          </a:xfrm>
          <a:prstGeom prst="rect">
            <a:avLst/>
          </a:prstGeom>
          <a:solidFill>
            <a:srgbClr val="414B3B"/>
          </a:solidFill>
        </p:spPr>
      </p:sp>
      <p:grpSp>
        <p:nvGrpSpPr>
          <p:cNvPr id="10" name="Group 10"/>
          <p:cNvGrpSpPr/>
          <p:nvPr/>
        </p:nvGrpSpPr>
        <p:grpSpPr>
          <a:xfrm>
            <a:off x="-6057511" y="8565427"/>
            <a:ext cx="26411751" cy="3525859"/>
            <a:chOff x="0" y="0"/>
            <a:chExt cx="35215668" cy="470114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73537"/>
            <a:stretch>
              <a:fillRect/>
            </a:stretch>
          </p:blipFill>
          <p:spPr>
            <a:xfrm>
              <a:off x="17607834" y="0"/>
              <a:ext cx="17607834" cy="470114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73537"/>
            <a:stretch>
              <a:fillRect/>
            </a:stretch>
          </p:blipFill>
          <p:spPr>
            <a:xfrm>
              <a:off x="0" y="0"/>
              <a:ext cx="17607834" cy="4701146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82205" y="4830752"/>
            <a:ext cx="5050198" cy="56226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40722" y="3797064"/>
            <a:ext cx="6859526" cy="2966528"/>
            <a:chOff x="0" y="0"/>
            <a:chExt cx="9146034" cy="3955370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9146034" cy="129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79"/>
                </a:lnSpc>
              </a:pPr>
              <a:r>
                <a:rPr lang="en-US" sz="6399">
                  <a:solidFill>
                    <a:srgbClr val="414B3B"/>
                  </a:solidFill>
                  <a:latin typeface="Rubik One"/>
                </a:rPr>
                <a:t>Terugblik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3971"/>
              <a:ext cx="9146034" cy="2051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85"/>
                </a:lnSpc>
              </a:pPr>
              <a:r>
                <a:rPr lang="en-US" sz="2989" spc="269">
                  <a:solidFill>
                    <a:srgbClr val="414B3B"/>
                  </a:solidFill>
                  <a:latin typeface="Montserrat"/>
                </a:rPr>
                <a:t>WAT IS BLIJVEN HANGEN VAN DE AFGELOPEN LESSEN?</a:t>
              </a:r>
            </a:p>
            <a:p>
              <a:pPr>
                <a:lnSpc>
                  <a:spcPts val="4185"/>
                </a:lnSpc>
              </a:pPr>
              <a:r>
                <a:rPr lang="en-US" sz="2989" spc="269">
                  <a:solidFill>
                    <a:srgbClr val="414B3B"/>
                  </a:solidFill>
                  <a:latin typeface="Montserrat"/>
                </a:rPr>
                <a:t>7 VAN DE 10 GOED IS STICKER!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6926" y="4059001"/>
            <a:ext cx="4400940" cy="633643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54467">
            <a:off x="2125367" y="758958"/>
            <a:ext cx="1704059" cy="25468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20319">
            <a:off x="427876" y="2147046"/>
            <a:ext cx="1336872" cy="19980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93268" y="1028700"/>
            <a:ext cx="15994732" cy="27045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816651" y="1895207"/>
            <a:ext cx="12947966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FFF9F3"/>
                </a:solidFill>
                <a:latin typeface="Rubik One"/>
              </a:rPr>
              <a:t>Wat is gebiedsontwikkeling?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63968" y="2536239"/>
            <a:ext cx="4809682" cy="103960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1514475"/>
            <a:ext cx="15994732" cy="27045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23383" y="1895207"/>
            <a:ext cx="12947966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FFF9F3"/>
                </a:solidFill>
                <a:latin typeface="Rubik One"/>
              </a:rPr>
              <a:t>Waarom vindt er gebiedsontwikkeling plaats?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471349" y="2866757"/>
            <a:ext cx="4809682" cy="103960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26473" y="6815087"/>
            <a:ext cx="5154216" cy="31862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53857" y="6815087"/>
            <a:ext cx="5154216" cy="31862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26473" y="3471518"/>
            <a:ext cx="5179120" cy="32016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53857" y="3380927"/>
            <a:ext cx="5154216" cy="31862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01552" y="5863603"/>
            <a:ext cx="3544426" cy="52687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6164053" y="6212675"/>
            <a:ext cx="2925595" cy="431388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70661" y="331831"/>
            <a:ext cx="17821630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414B3B"/>
                </a:solidFill>
                <a:latin typeface="Rubik One"/>
              </a:rPr>
              <a:t>Wat hebben aandachtswijken, focuswijken en Vogelaarswijken met elkaar overeen?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26473" y="3692466"/>
            <a:ext cx="4975425" cy="2420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r>
              <a:rPr lang="en-US" sz="3399" dirty="0">
                <a:solidFill>
                  <a:srgbClr val="414B3B"/>
                </a:solidFill>
                <a:latin typeface="Open Sans Light"/>
              </a:rPr>
              <a:t>1.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Deze</a:t>
            </a:r>
            <a:r>
              <a:rPr lang="en-US" sz="3399" dirty="0">
                <a:solidFill>
                  <a:srgbClr val="414B3B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wijken</a:t>
            </a:r>
            <a:r>
              <a:rPr lang="en-US" sz="3399" dirty="0">
                <a:solidFill>
                  <a:srgbClr val="414B3B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krijgen</a:t>
            </a:r>
            <a:r>
              <a:rPr lang="en-US" sz="3399" dirty="0">
                <a:solidFill>
                  <a:srgbClr val="414B3B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deze</a:t>
            </a:r>
            <a:r>
              <a:rPr lang="en-US" sz="3399" dirty="0">
                <a:solidFill>
                  <a:srgbClr val="414B3B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benaming</a:t>
            </a:r>
            <a:r>
              <a:rPr lang="en-US" sz="3399" dirty="0">
                <a:solidFill>
                  <a:srgbClr val="414B3B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omdat</a:t>
            </a:r>
            <a:r>
              <a:rPr lang="en-US" sz="3399" dirty="0">
                <a:solidFill>
                  <a:srgbClr val="414B3B"/>
                </a:solidFill>
                <a:latin typeface="Open Sans Light"/>
              </a:rPr>
              <a:t> het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goed</a:t>
            </a:r>
            <a:r>
              <a:rPr lang="en-US" sz="3399" dirty="0">
                <a:solidFill>
                  <a:srgbClr val="414B3B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gaat</a:t>
            </a:r>
            <a:r>
              <a:rPr lang="en-US" sz="3399" dirty="0">
                <a:solidFill>
                  <a:srgbClr val="414B3B"/>
                </a:solidFill>
                <a:latin typeface="Open Sans Light"/>
              </a:rPr>
              <a:t> in de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wijk</a:t>
            </a:r>
            <a:endParaRPr lang="en-US" sz="3399" dirty="0">
              <a:solidFill>
                <a:srgbClr val="414B3B"/>
              </a:solidFill>
              <a:latin typeface="Open Sans Light"/>
            </a:endParaRPr>
          </a:p>
          <a:p>
            <a:pPr>
              <a:lnSpc>
                <a:spcPts val="4759"/>
              </a:lnSpc>
            </a:pPr>
            <a:endParaRPr lang="en-US" sz="3399" dirty="0">
              <a:solidFill>
                <a:srgbClr val="414B3B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77523" y="3619817"/>
            <a:ext cx="4706883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414B3B"/>
                </a:solidFill>
                <a:latin typeface="Open Sans Light"/>
              </a:rPr>
              <a:t>2. Deze wijken krijgen deze benaming omdat de leefbaarheid onder druk staat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414B3B"/>
              </a:solidFill>
              <a:latin typeface="Open Sa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71091" y="6974291"/>
            <a:ext cx="4734503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414B3B"/>
                </a:solidFill>
                <a:latin typeface="Open Sans Light"/>
              </a:rPr>
              <a:t>3. Deze wijken krijgen deze benaming omdat de overheid hier aandacht aan wilt besteden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414B3B"/>
              </a:solidFill>
              <a:latin typeface="Open Sans 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505301" y="7020639"/>
            <a:ext cx="5002771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414B3B"/>
                </a:solidFill>
                <a:latin typeface="Open Sans Light"/>
              </a:rPr>
              <a:t>4. Deze wijken krijgen deze benaming omdat het een mooi aanbeeld is als je erover heen vliegt. 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414B3B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0" y="1028700"/>
            <a:ext cx="15994732" cy="27045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23383" y="1895207"/>
            <a:ext cx="12947966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6399">
                <a:solidFill>
                  <a:srgbClr val="FFF9F3"/>
                </a:solidFill>
                <a:latin typeface="Rubik One"/>
              </a:rPr>
              <a:t>Wat betekent participatie?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44270" y="2380982"/>
            <a:ext cx="2643730" cy="76850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26473" y="6815087"/>
            <a:ext cx="5154216" cy="31862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53857" y="6815087"/>
            <a:ext cx="5154216" cy="318624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0661" y="331831"/>
            <a:ext cx="17821630" cy="175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414B3B"/>
                </a:solidFill>
                <a:latin typeface="Rubik One"/>
              </a:rPr>
              <a:t>Wat is het verschil met de toekomstige Omgevingswet en de huidige wetgevingen?                        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36330" y="7733737"/>
            <a:ext cx="473450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414B3B"/>
                </a:solidFill>
                <a:latin typeface="Open Sans Light"/>
              </a:rPr>
              <a:t>3. participatie wordt bevorderd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05301" y="7784638"/>
            <a:ext cx="500277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414B3B"/>
                </a:solidFill>
                <a:latin typeface="Open Sans Light"/>
              </a:rPr>
              <a:t>4. minder ruimte voor bewonersinitiatieven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26473" y="3347344"/>
            <a:ext cx="5154216" cy="31862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53857" y="3347344"/>
            <a:ext cx="5154216" cy="318624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136330" y="4316896"/>
            <a:ext cx="473450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>
              <a:lnSpc>
                <a:spcPts val="4759"/>
              </a:lnSpc>
            </a:pPr>
            <a:r>
              <a:rPr lang="en-US" sz="3399" dirty="0">
                <a:solidFill>
                  <a:srgbClr val="414B3B"/>
                </a:solidFill>
                <a:latin typeface="Open Sans Light"/>
              </a:rPr>
              <a:t>1. van 26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wetten</a:t>
            </a:r>
            <a:r>
              <a:rPr lang="en-US" sz="3399" dirty="0">
                <a:solidFill>
                  <a:srgbClr val="414B3B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terug</a:t>
            </a:r>
            <a:r>
              <a:rPr lang="en-US" sz="3399" dirty="0">
                <a:solidFill>
                  <a:srgbClr val="414B3B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naar</a:t>
            </a:r>
            <a:r>
              <a:rPr lang="en-US" sz="3399" dirty="0">
                <a:solidFill>
                  <a:srgbClr val="414B3B"/>
                </a:solidFill>
                <a:latin typeface="Open Sans Light"/>
              </a:rPr>
              <a:t> </a:t>
            </a:r>
            <a:r>
              <a:rPr lang="en-US" sz="3399" dirty="0" err="1">
                <a:solidFill>
                  <a:srgbClr val="414B3B"/>
                </a:solidFill>
                <a:latin typeface="Open Sans Light"/>
              </a:rPr>
              <a:t>één</a:t>
            </a:r>
            <a:r>
              <a:rPr lang="en-US" sz="3399" dirty="0">
                <a:solidFill>
                  <a:srgbClr val="414B3B"/>
                </a:solidFill>
                <a:latin typeface="Open Sans Light"/>
              </a:rPr>
              <a:t> wet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505301" y="4616933"/>
            <a:ext cx="50027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414B3B"/>
                </a:solidFill>
                <a:latin typeface="Open Sans Light"/>
              </a:rPr>
              <a:t>2. een integrale aanpak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022422" y="5485372"/>
            <a:ext cx="3503703" cy="49665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09575" y="5272688"/>
            <a:ext cx="3225585" cy="51125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87848" y="2225109"/>
            <a:ext cx="14671452" cy="248080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35521" y="2769187"/>
            <a:ext cx="14223779" cy="1392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8"/>
              </a:lnSpc>
            </a:pPr>
            <a:r>
              <a:rPr lang="en-US" sz="4590">
                <a:solidFill>
                  <a:srgbClr val="FFF9F3"/>
                </a:solidFill>
                <a:latin typeface="Rubik One"/>
              </a:rPr>
              <a:t>Hoe herken je gentrificatie in een wijk? Mag kenmerken uit verschillende fases zijn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97637" y="3207503"/>
            <a:ext cx="4852673" cy="7079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970</Words>
  <Application>Microsoft Office PowerPoint</Application>
  <PresentationFormat>Aangepast</PresentationFormat>
  <Paragraphs>169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9" baseType="lpstr">
      <vt:lpstr>Open Sans Light Bold</vt:lpstr>
      <vt:lpstr>Open Sans Extra Bold</vt:lpstr>
      <vt:lpstr>Rubik One</vt:lpstr>
      <vt:lpstr>Open Sans</vt:lpstr>
      <vt:lpstr>Arial</vt:lpstr>
      <vt:lpstr>Montserrat</vt:lpstr>
      <vt:lpstr>Montserrat Bold</vt:lpstr>
      <vt:lpstr>Calibri</vt:lpstr>
      <vt:lpstr>Open Sans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Black Classroom Rules and Online Etiquette Education Presentation</dc:title>
  <dc:creator>Nienke</dc:creator>
  <cp:lastModifiedBy>Nienke Schipperen</cp:lastModifiedBy>
  <cp:revision>2</cp:revision>
  <dcterms:created xsi:type="dcterms:W3CDTF">2006-08-16T00:00:00Z</dcterms:created>
  <dcterms:modified xsi:type="dcterms:W3CDTF">2022-10-06T06:22:50Z</dcterms:modified>
  <dc:identifier>DAFOFJZXHFM</dc:identifier>
</cp:coreProperties>
</file>